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/podstawowe informacje/</a:t>
            </a:r>
          </a:p>
        </p:txBody>
      </p:sp>
    </p:spTree>
    <p:extLst>
      <p:ext uri="{BB962C8B-B14F-4D97-AF65-F5344CB8AC3E}">
        <p14:creationId xmlns:p14="http://schemas.microsoft.com/office/powerpoint/2010/main" val="114705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8148" y="899347"/>
            <a:ext cx="8582280" cy="50915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 dodatkowy egzaminu – przewidziany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dla ucznia, który nie przystąpił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do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egzaminu w terminie głównym z przyczyn losowych lub zdrowotnych.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Laureaci i finaliści olimpiad przedmiotowych lub laureaci konkursów przedmiotowych o zasięgu wojewódzkim lub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ponadwojewódzkim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 zakresu jednego z przedmiotów objętych egzaminem ósmoklasisty, są zwolnieni z egzaminu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z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tego przedmiotu – uzyskają z niego maksymalny wynik.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Będą mieli również pierwszeństwo w rekrutacji do szkół ponadpodstawowych.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Takie pierwszeństwo uzyskują także laureaci konkursów z przedmiotów nieobjętych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egzaminem.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48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Ważne daty dotyczące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27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września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Dyrektor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szkoły lub upoważniony przez niego nauczyciel informuje rodziców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   możliwych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sposobach dostosowania warunków i form przeprowadzania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egzaminu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ósmoklasisty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30 września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2024r.</a:t>
            </a: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Rodzice ucznia składają dyrektorowi szkoły pisemną deklarację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dotyczącą</a:t>
            </a:r>
          </a:p>
          <a:p>
            <a:pPr marL="0" indent="0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języka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obcego nowożytnego, z którego uczeń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przystąpi do egzaminu.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9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0492" y="310768"/>
            <a:ext cx="10316487" cy="68362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października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Rodzice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ucznia przedkładają dyrektorowi szkoły zaświadczenie o stanie zdrowia lub opinię poradni psychologiczno-pedagogicznej (w tym poradni specjalistycznej o specyficznych trudnościach w uczeniu się), jeżeli dokument nie był złożony wcześniej. Jeżeli dokument został wydany po tym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terminie                          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 przypadkach losowych), należy go złożyć niezwłocznie po otrzymaniu.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20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Dyrektor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szkoły przekazuje rodzicom ucznia na piśmie informację o sposobie dostosowania warunków lub form przeprowadzania egzaminu przyznanych uczniowi przez radę pedagogiczną.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26 listopada rodzice 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składają oświadczenie o korzystaniu albo niekorzystaniu ze wskazanych sposobów dostosowania warunków lub formy przeprowadzania egzaminu. </a:t>
            </a:r>
            <a:endParaRPr lang="pl-PL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Jeżeli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konieczność dostosowania warunków i form egzaminu nastąpiła po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listopada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r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dyrektor szkoły niezwłocznie zawiadamia rodziców ucznia oraz dyrektora Okręgowej Komisji Egzaminacyjnej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przyznanych przez radę pedagogiczną dostosowaniach.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96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1719" y="668119"/>
            <a:ext cx="10043219" cy="5942887"/>
          </a:xfrm>
        </p:spPr>
        <p:txBody>
          <a:bodyPr>
            <a:normAutofit fontScale="85000" lnSpcReduction="20000"/>
          </a:bodyPr>
          <a:lstStyle/>
          <a:p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lutego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(3 miesiące przed egzaminem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Rodzice ucznia mogą zgłosić dyrektorowi szkoły pisemną informację o zmianie                                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deklaracji złożonej do 30 września.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Dyrektor szkoły w porozumieniu z rodzicami ucznia składa wniosek do okręgowej komisji egzaminacyjnej o przeprowadzenie egzaminu ósmoklasisty w innym miejscu niż szkoła, np. w domu ucznia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szczególnych przypadkach wynikających ze stanu zdrowia lub niepełnosprawności ucznia). </a:t>
            </a:r>
            <a:endParaRPr lang="pl-PL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kwietnia 2025 r.</a:t>
            </a:r>
            <a:endParaRPr lang="pl-PL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Rodzice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uczniów, którzy zostali laureatami lub finalistami olimpiad przedmiotowych lub laureatami konkursów przedmiotowych o zasięgu wojewódzkim lub </a:t>
            </a:r>
            <a:r>
              <a:rPr lang="pl-PL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ponadwojewódzkim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języka obcego nowożytnego, mogą przekazać dyrektorowi szkoły wniosek o zmianę deklarowanego języka obcego nowożytnego. Język obcy nowożytny może zostać zmieniony wyłącznie na taki język obcy, którego uczeń uczy się w ramach obowiązkowych zajęć edukacyjnych. </a:t>
            </a:r>
          </a:p>
        </p:txBody>
      </p:sp>
    </p:spTree>
    <p:extLst>
      <p:ext uri="{BB962C8B-B14F-4D97-AF65-F5344CB8AC3E}">
        <p14:creationId xmlns:p14="http://schemas.microsoft.com/office/powerpoint/2010/main" val="327226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Dodatkowe informacje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Więcej informacji, szczegółów o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egzaminie ósmoklasisty,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 przykładowe zadania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wraz z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rozwiązaniami,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są dostępne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informatorach o egzaminie ósmoklasisty, opublikowanych na stronie internetowej Centralnej Komisji Egzaminacyjnej </a:t>
            </a:r>
            <a:r>
              <a:rPr lang="pl-P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https://cke.gov.pl/egzamin-osmoklasisty/informatory/. </a:t>
            </a:r>
            <a:endParaRPr lang="pl-PL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tej samej stronie dostępne są również przykładowe arkusze egzaminacyjne wraz z rozwiązaniami.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o egzaminie również na stronie szkoły </a:t>
            </a:r>
            <a:r>
              <a:rPr lang="pl-PL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www.sp173.eu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zakładce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rodzic/uczeń-poradnik ośmioklasisty </a:t>
            </a: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próbny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przypominamy przewidziany jest 2, 3 i 4 grudnia 2024 roku na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podstawie arkuszy przygotowanych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przez OKE.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73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Podstawa prawna przeprowadzenia egzaminu ósmoklasisty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Ustawa z dnia 7 września 1991 r. o systemie oświaty Dz.U. 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poz.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750,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Ministra Edukacji Narodowej z dnia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sierpnia 2022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w sprawie szczegółowych warunków i sposób przeprowadzania egzaminu ósmoklasisty (Dz.U. 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poz.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1636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Ministra Edukacji Narodowej z dnia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r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sprawie organizacji kształcenia, wychowania i opieki dzieci i młodzieży będących obywatelami Ukrainy, dotyczącym egzaminu ósmoklasisty dla uczniów – obywateli Ukrainy (Dz.U. z 2023 r. poz. 2094)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Informacja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Centralnej Komisji Egzaminacyjnej z dnia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stycz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nia 2025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sposobie organizacji i przeprowadzenia egzaminu ósmoklasisty obowiązująca w roku szkolnym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2024/2025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78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5930" y="1030015"/>
            <a:ext cx="8328071" cy="5011348"/>
          </a:xfrm>
        </p:spPr>
        <p:txBody>
          <a:bodyPr>
            <a:no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 będzie przeprowadzony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dniach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13-15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 dodatkowy: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10-12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czerwca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Przekazanie wyników: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lipca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Wydanie zaświadczeń: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lipca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egzaminu ósmoklasisty przystępują: - uczniowie klasy VIII szkoły podstawowej.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Egzamin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obowiązkowy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 oznacza, że każdy uczeń kończący klasę VIII musi do niego przystąpić, aby ukończyć szkołę.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ma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formę pisemną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Egzaminu nie można nie zdać (nie określono minimalnego wyniku, jaki uczeń powinien uzyskać).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z egzaminu będą brane pod uwagę podczas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rekrutacji do szkół średnich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jeśli liczba kandydatów będzie większa niż liczba miejsc w danej szkole.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Prace uczniów będą sprawdzać egzaminatorzy wyznaczeni przez okręgowe komisje egzaminacyjne.</a:t>
            </a:r>
          </a:p>
        </p:txBody>
      </p:sp>
    </p:spTree>
    <p:extLst>
      <p:ext uri="{BB962C8B-B14F-4D97-AF65-F5344CB8AC3E}">
        <p14:creationId xmlns:p14="http://schemas.microsoft.com/office/powerpoint/2010/main" val="134674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746234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Przedmioty egzaminacyjne</a:t>
            </a:r>
            <a:endParaRPr lang="pl-PL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250731"/>
            <a:ext cx="10600266" cy="5286703"/>
          </a:xfrm>
        </p:spPr>
        <p:txBody>
          <a:bodyPr>
            <a:normAutofit fontScale="85000" lnSpcReduction="2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 obejmuje następujące przedmioty: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a) język polski,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b) matematykę,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c) język obcy nowożytny.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 z każdego przedmiotu jest przeprowadzany innego dnia. 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Pierwszego dnia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przeprowadzany egzamin z języka polskiego, który trwa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Dla uczniów z Ukrainy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265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Drugiego dnia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przeprowadzany egzamin z matematyki, który trwa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minut.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Trzeciego dnia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przeprowadzany egzamin z języka obcego nowożytnego, który trwa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minut. 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nie będzie dodatkowego egzaminu z jednego przedmiotu do wyboru: np. biologii, chemii, fizyki, geografii lub historii. 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czasu trwania egzaminu ósmoklasisty z każdego przedmiotu nie wlicza się czasu przeznaczonego na sprawdzenie przez ucznia poprawności przeniesienia odpowiedzi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kartę odpowiedzi (5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minut).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Egzamin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języka obcego nowożytnego jest przeprowadzany z następujących języków: angielskiego, francuskiego, hiszpańskiego, niemieckiego, rosyjskiego, ukraińskiego i włoskiego. 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egzaminu ósmoklasisty z języka obcego nowożytnego uczeń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przystępuje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tego języka obcego nowożytnego, którego uczy się w szkole w ramach obowiązkowych zajęć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edukacyjnych, a uczeń-obywatel Ukrainy może przystąpić do egzaminu z języka obcego, który nie musi być językiem, którego uczył się w szkole w ramach obowiązkowych zajęć edukacyjnych.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2025 r. egzamin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ósmoklasisty z w/w przedmiotów jest przeprowadzany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oparciu o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podstawę programową kształcenia ogólnego.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523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Rodzaj zadań na egzaminie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arkuszu egzaminacyjnym z każdego przedmiotu znajdą się zarówno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zadania zamknięte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(tj. takie, w których uczeń wybiera jedną odpowiedź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z  kilku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podanych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jak i zadania otwarte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(tj. takie, w których uczeń samodzielnie formułuje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odpowiedź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06105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9169" y="0"/>
            <a:ext cx="8596668" cy="1320800"/>
          </a:xfrm>
        </p:spPr>
        <p:txBody>
          <a:bodyPr>
            <a:noAutofit/>
          </a:bodyPr>
          <a:lstStyle/>
          <a:p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</a:t>
            </a:r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egzaminie </a:t>
            </a: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z </a:t>
            </a:r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języka polskiego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2942" y="1414355"/>
            <a:ext cx="10093527" cy="54436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Czas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trwania: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 (dla uczniów z dostosowaniem: czas wydłużony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225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dla uczniów z Ukrainy do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265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minut. </a:t>
            </a: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Przeprowadzany na podstawie wymagań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określonych w podstawie programowej kształcenia ogólnego dla szkoły podstawowej.</a:t>
            </a:r>
          </a:p>
          <a:p>
            <a:pPr>
              <a:lnSpc>
                <a:spcPct val="16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Podczas egzaminu zdający otrzyma arkusz egzaminacyjny, który będzie się składał z dwóch części. Część I arkusza będzie zawierać zadania zorganizowane wokół dwóch tekstów zamieszczonych w arkuszu: a) tekstu literackiego (poezji, epiki albo dramatu) oraz b) tekstu nieliterackiego (naukowego, popularnonaukowego albo publicystycznego). Łącznie oba teksty będą liczyły nie więcej niż 1000 wyrazów. Większość zadań w tej części arkusza będzie się odnosić bezpośrednio do ww. tekstów. Wśród zadań w tej części arkusza mogą pojawić się również: • zadania zawierające fragmenty innych tekstów literackich i nieliterackich, teksty ikoniczne (np. plakat, reprodukcję obrazu), przysłowia, powiedzenia, frazeologizmy itp. ORAZ/LUB • zadania samodzielne, nieodnoszące się do tekstów wymienionych w pkt a) lub b).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części I arkusza (około 20 zadań) uczeń będzie mógł zdobyć 25 punktów, w tym ok. 50% za zadania otwarte.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części II arkusza znajdą się propozycje dwóch tematów wypracowań, z których uczeń będzie wybierał jeden i pisał tekst nie krótszy niż 200 wyrazów. Uczeń będzie dokonywał wyboru spośród: a) tematu o charakterze twórczym (opowiadanie twórcze) oraz b) tematu o charakterze argumentacyjnym (rozprawka, przemówienie). Każdy temat będzie wymagał odwołania się do obowiązkowej lektury szkolnej ORAZ/LUB do utworu bądź utworów samodzielnie wybranych przez ucznia. W części II arkusza (wypracowanie) uczeń będzie mógł zdobyć 20 punktów.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rozwiązanie zadań w obu częściach arkusza egzaminacyjnego będzie można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uzyskać 45.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 wypracowaniu uczeń może odnieść się do dowolnej lektury obowiązkowej spełniającej warunki tematu.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07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Lista lektur obowiązkowych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257300"/>
            <a:ext cx="8748020" cy="580565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Klasy IV–VI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Lektury obowiązkowe (pozycje książkowe poznawane w całości)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Jan Brzechwa, Akademia Pana Kleksa 2) Janusz Christa, Kajko i Kokosz. Szkoła latania (komiks) 3)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Clive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Staples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Lewis, Opowieści z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Narnii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Lew, czarownica i stara szafa 4) Ferenc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Molnár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Chłopcy z Placu Broni 5) John Ronald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Reuel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Tolkien, Hobbit, czyli tam i z powrotem.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Klasy VII i VIII Lektury obowiązkowe (pozycje książkowe poznawane w całości)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Charles Dickens, Opowieść wigilijna 2) Aleksander Fredro, Zemsta 3) Aleksander Kamiński, Kamienie na szaniec 4) Adam Mickiewicz, Dziady część II 5)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Antoine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Saint-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Exupéry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Mały Książę 6) Juliusz Słowacki, Balladyna.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Krótkie utwory literackie poznawane w całości, utwory literackie poznawane we fragmentach i utwory poetyckie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Jan Kochanowski, wybór fraszek, wybrana pieśń, treny VII i VIII 2) Adam Mickiewicz, Reduta Ordona, Świtezianka, Pan Tadeusz (księgi: I, II, IV, X, XI, XII)4 3) Sławomir Mrożek, Artysta 4) Henryk Sienkiewicz, Latarnik, Quo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vadis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(fragmenty) 5) Stefan Żeromski, Syzyfowe prace (fragmenty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roku szkolnym 2024/2025 oraz 2025/2026 zadania w części I arkusza, które będą dotyczyły lektur obowiązkowych dla klas IV – VI, będą odnosić się wyłącznie do fragmentu lektury zamieszczonego w arkuszu egzaminacyjnym, nie będą sprawdzały znajomości treści lub problematyki całej lektury obowiązkowej.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części I arkusza zadania będą dotyczyć tylko fragmentów z ksiąg wskazanych w podstawie programowej, natomiast w wypracowaniu uczeń może odwołać się do znajomości całego utworu.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lektur obowiązkowych będzie zamieszczona na początku arkusza egzaminacyjnego.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utwory literackie, do których uczeń może odwołać się w wypracowaniu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Klasy IV–VI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Krótkie utwory literackie poznawane w całości, utwory literackie poznawane we fragmentach i utwory poetyckie, których znajomość nie będzie sprawdzana na egzaminie ósmoklasisty 1)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René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Goscinny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Jean-Jacques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Sempé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Mikołajek (wybór opowiadań) 2) Ignacy Krasicki, wybrane bajki 3) Adam Mickiewicz, Pan Tadeusz (wybrane fragmenty, inne niż księgi: I, II, IV, X, XI, XII) 4) Józef Wybicki, Mazurek Dąbrowskiego 5) wybrane mity greckie, w tym mit o powstaniu świata oraz mity o Prometeuszu, o Syzyfie, o Demeter i Korze, o Dedalu i Ikarze, o Heraklesie, o Tezeuszu i Ariadnie 6) Biblia: stworzenie świata i człowieka oraz wybrane przypowieści ewangeliczne, w tym o talentach, o miłosiernym Samarytaninie 7) wybrane podania i legendy polskie 8) wybrane baśnie polskie i europejskie 9) Maria Konopnicka, Rota. Utwory literackie wykreślone w podstawie programowej z 2024 r., do których uczeń może odwołać się w wypracowaniu w latach 2025–2028 Klasy IV–VI 1) Charles Perrault, Kopciuszek 2) Adam Mickiewicz, Powrót taty, Pani Twardowska 3) Bolesław Prus, Katarynka 4) Aleksander Puszkin, Bajka o rybaku i rybce 5) Henryk Sienkiewicz, W pustyni i w puszczy 6) Juliusz Słowacki, W pamiętniku Zofii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Bobrówny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7) legendy polskie: o Lechu, o Piaście, o Kraku i Wandzie 8) mit o Orfeuszu i Eurydyce 9) przypowieści: o siewcy, o pannach roztropnych. Klasy VII i VIII 1) Jan Kochanowski, treny I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2) Ignacy Krasicki, Żona modna 3) Adam Mickiewicz, Śmierć Pułkownika, wybrany utwór z cyklu Sonety krymskie, Pan Tadeusz (księgi: III, V, VI, VII, VIII, IX) 4) Melchior Wańkowicz, Tędy i owędy (wybrany reportaż).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66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o egzaminie z matematyki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4575" y="1301262"/>
            <a:ext cx="8764593" cy="50291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roku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zadania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egzaminacyjne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matematyki będą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sprawdzały poziom opanowania umiejętności opisanych w następujących wymaganiach ogólnych podstawy programowej kształcenia ogólnego: • sprawność rachunkowa • wykorzystanie i tworzenie informacji • wykorzystanie i interpretowanie reprezentacji • rozumowanie i argumentacja. </a:t>
            </a:r>
            <a:endParaRPr lang="pl-PL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OPIS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ARKUSZA EGZAMINACYJNEGO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W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arkuszu egzaminacyjnym będzie od 20 do 21 zadań.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arkuszu egzaminacyjnym jako pierwsze zamieszczone będą zadania zamknięte, a po nich – zadania otwarte.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zadania zamknięte łączna liczba punktów to 14-15 (ok.50%), a za zadania otwarte liczba punktów to 15-16 (ok.50%). Razem za 20-21 zadań łączna liczba punktów to 30 (100%). </a:t>
            </a: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ZASADY OCENIANIA-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Zadania zamknięte 1 pkt – odpowiedź poprawna. 0 pkt – odpowiedź niepoprawna (lub niepełna) albo brak odpowiedzi.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poprawne rozwiązanie zadania otwartego będzie można otrzymać, w zależności od jego złożoności, maksymalnie 2 lub 3 punkty. Za każde poprawne rozwiązanie przyznaje się maksymalną liczbę punktów, nawet jeżeli przedstawiony sposób rozwiązania nie został uwzględniony w zasadach oceniania. Ocena rozwiązania zadania otwartego zależy od tego, jak daleko uczeń dotarł w drodze do całkowitego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rozwiązania.</a:t>
            </a: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Zasady punktowania rozwiązania zadania, za które można otrzymać maksymalnie 3 punkty: 3 pkt – pełne rozwiązanie. 2 pkt – rozwiązanie, w którym zostały pokonane zasadnicze trudności zadania, ale rozwiązanie nie było kontynuowane lub było kontynuowane błędną metodą. 1 pkt – rozwiązanie, w którym dokonany został istotny postęp, ale nie zostały pokonane zasadnicze trudności zadania. 0 pkt – rozwiązanie błędne albo brak rozwiązania. </a:t>
            </a:r>
            <a:endParaRPr lang="pl-PL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Zasady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punktowania rozwiązania zadania, za które można otrzymać maksymalnie 2 punkty: 2 pkt – pełne rozwiązanie. 1 pkt – rozwiązanie, w którym dokonano istotnego postępu. 0 pkt – rozwiązanie błędne albo brak rozwiązania. </a:t>
            </a:r>
            <a:endParaRPr lang="pl-PL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Czas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trwania: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 : (dla uczniów z dostosowaniem wydłużony czas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190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minut). </a:t>
            </a:r>
            <a:endParaRPr lang="pl-PL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201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7638" y="115613"/>
            <a:ext cx="8596668" cy="1320800"/>
          </a:xfrm>
        </p:spPr>
        <p:txBody>
          <a:bodyPr>
            <a:no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o egzaminie </a:t>
            </a: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języka obcego</a:t>
            </a:r>
            <a:endParaRPr lang="pl-PL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7637" y="1687624"/>
            <a:ext cx="11230887" cy="5170376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roku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 z języka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obcego sprawdza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jakim stopniu uczeń VIII klasy szkoły podstawowej spełnia wymagania określone w podstawie programowej kształcenia ogólnego dla pierwszych dwóch etapów edukacyjnych w wariancie II.1. (klasy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I–VIII)</a:t>
            </a: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Czas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trwania: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 (dla uczniów z dostosowaniem: wydłużony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6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arkuszu egzaminacyjnym będzie od 45 do 55 zadań ujętych w 12–15 wiązek. Arkusz egzaminacyjny z języka obcego nowożytnego obejmuje następujące części: • Rozumienie ze słuchu • Znajomość funkcji językowych • Rozumienie tekstów pisanych • Znajomość środków językowych • Wypowiedź pisemna. Rozumienie ze słuchu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ok. 20-25% udziału w wyniku sumarycznym, znajomość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funkcji językowych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ok. 15-20 %,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rozumienie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tekstów pisanych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ok.25-30%, znajomość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środków językowych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ok. 15-20%, a wypowiedź pisana to ok.20% całości.</a:t>
            </a: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Wszelkie szczegółowe informacje dotyczące zasad oceniania można znaleźć </a:t>
            </a:r>
            <a:r>
              <a:rPr lang="pl-PL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Informatorach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stronach OKE.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29267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</TotalTime>
  <Words>2497</Words>
  <Application>Microsoft Office PowerPoint</Application>
  <PresentationFormat>Panoramiczny</PresentationFormat>
  <Paragraphs>88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Faseta</vt:lpstr>
      <vt:lpstr>Egzamin ósmoklasisty</vt:lpstr>
      <vt:lpstr>Podstawa prawna przeprowadzenia egzaminu ósmoklasisty </vt:lpstr>
      <vt:lpstr>Prezentacja programu PowerPoint</vt:lpstr>
      <vt:lpstr>Przedmioty egzaminacyjne</vt:lpstr>
      <vt:lpstr>Rodzaj zadań na egzaminie</vt:lpstr>
      <vt:lpstr>Informacje o egzaminie                     z języka polskiego </vt:lpstr>
      <vt:lpstr>Lista lektur obowiązkowych</vt:lpstr>
      <vt:lpstr>Informacje o egzaminie z matematyki</vt:lpstr>
      <vt:lpstr>Informacje o egzaminie  z języka obcego</vt:lpstr>
      <vt:lpstr>Prezentacja programu PowerPoint</vt:lpstr>
      <vt:lpstr>Ważne daty dotyczące egzaminu</vt:lpstr>
      <vt:lpstr>Prezentacja programu PowerPoint</vt:lpstr>
      <vt:lpstr>Prezentacja programu PowerPoint</vt:lpstr>
      <vt:lpstr>Dodatkowe informacje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ósmoklasisty</dc:title>
  <dc:creator>J.Bolesławska</dc:creator>
  <cp:lastModifiedBy>Izabela Klimek</cp:lastModifiedBy>
  <cp:revision>33</cp:revision>
  <dcterms:created xsi:type="dcterms:W3CDTF">2022-01-11T11:02:55Z</dcterms:created>
  <dcterms:modified xsi:type="dcterms:W3CDTF">2025-02-07T08:16:49Z</dcterms:modified>
</cp:coreProperties>
</file>